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Montserrat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italic.fntdata"/><Relationship Id="rId22" Type="http://schemas.openxmlformats.org/officeDocument/2006/relationships/font" Target="fonts/Lato-regular.fntdata"/><Relationship Id="rId21" Type="http://schemas.openxmlformats.org/officeDocument/2006/relationships/font" Target="fonts/Montserrat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Montserrat-bold.fntdata"/><Relationship Id="rId18" Type="http://schemas.openxmlformats.org/officeDocument/2006/relationships/font" Target="fonts/Montserrat-regular.fntdata"/></Relationships>
</file>

<file path=ppt/media/image1.jpg>
</file>

<file path=ppt/media/image10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bedbe41434_1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bedbe41434_1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bedbe41434_0_4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bedbe41434_0_4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bedbe41434_0_4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bedbe41434_0_4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bedbe4143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bedbe4143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bedbe41434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bedbe41434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bedbe41434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bedbe41434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bedbe41434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bedbe41434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bedbe41434_1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bedbe41434_1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bedbe41434_1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bedbe41434_1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bedbe41434_1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bedbe41434_1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bedbe41434_1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bedbe41434_1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jpg"/><Relationship Id="rId4" Type="http://schemas.openxmlformats.org/officeDocument/2006/relationships/image" Target="../media/image3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jpg"/><Relationship Id="rId4" Type="http://schemas.openxmlformats.org/officeDocument/2006/relationships/image" Target="../media/image10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jpg"/><Relationship Id="rId4" Type="http://schemas.openxmlformats.org/officeDocument/2006/relationships/image" Target="../media/image8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jpg"/><Relationship Id="rId4" Type="http://schemas.openxmlformats.org/officeDocument/2006/relationships/image" Target="../media/image7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jpg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221300" y="694350"/>
            <a:ext cx="8520600" cy="10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Assignment 1</a:t>
            </a:r>
            <a:endParaRPr sz="2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Smear Detection</a:t>
            </a:r>
            <a:endParaRPr sz="2600"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311700" y="3007875"/>
            <a:ext cx="8520600" cy="162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Group membe</a:t>
            </a: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rs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●"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Venkata Akshith Reddy Kasireddy (A20455209)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●"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Sai Vishal Kodimela (A20453006)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●"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Nikhil Sarika (A20470289)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●"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Souporno Ghosh (A20439047)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Cam_4</a:t>
            </a:r>
            <a:endParaRPr/>
          </a:p>
        </p:txBody>
      </p:sp>
      <p:sp>
        <p:nvSpPr>
          <p:cNvPr id="200" name="Google Shape;200;p22"/>
          <p:cNvSpPr txBox="1"/>
          <p:nvPr>
            <p:ph idx="1" type="body"/>
          </p:nvPr>
        </p:nvSpPr>
        <p:spPr>
          <a:xfrm>
            <a:off x="1297500" y="1788900"/>
            <a:ext cx="6550800" cy="26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01" name="Google Shape;20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0" y="1788900"/>
            <a:ext cx="2689850" cy="268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93525" y="1788900"/>
            <a:ext cx="2754691" cy="2689850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22"/>
          <p:cNvSpPr txBox="1"/>
          <p:nvPr/>
        </p:nvSpPr>
        <p:spPr>
          <a:xfrm>
            <a:off x="1297500" y="1450200"/>
            <a:ext cx="3000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No smear mask detected in cam_4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3"/>
          <p:cNvSpPr txBox="1"/>
          <p:nvPr>
            <p:ph type="title"/>
          </p:nvPr>
        </p:nvSpPr>
        <p:spPr>
          <a:xfrm>
            <a:off x="1297500" y="4138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u="sng"/>
              <a:t>Conclusion</a:t>
            </a:r>
            <a:endParaRPr sz="2200" u="sng"/>
          </a:p>
        </p:txBody>
      </p:sp>
      <p:sp>
        <p:nvSpPr>
          <p:cNvPr id="209" name="Google Shape;209;p23"/>
          <p:cNvSpPr txBox="1"/>
          <p:nvPr>
            <p:ph idx="1" type="body"/>
          </p:nvPr>
        </p:nvSpPr>
        <p:spPr>
          <a:xfrm>
            <a:off x="1297500" y="1175375"/>
            <a:ext cx="7038900" cy="330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914400" rtl="0" algn="just">
              <a:spcBef>
                <a:spcPts val="7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One of the drawback which can be sorted out in future is that, the smear will only be detected if it absorbs light, for example dirt on the lens, etc.</a:t>
            </a:r>
            <a:endParaRPr sz="2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i="1" lang="en" sz="5000"/>
              <a:t>THANKS!</a:t>
            </a:r>
            <a:endParaRPr b="1" i="1" sz="5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u="sng"/>
              <a:t>Introduction</a:t>
            </a:r>
            <a:endParaRPr sz="2200" u="sng"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00"/>
              <a:buFont typeface="Montserrat"/>
              <a:buChar char="●"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The smear that was detected on the camera lens by the photographers not only causes irritation but also provides hindrance to computer vision and digital forensics.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●"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Therefore, it is very important to preprocess the picture by removing the smear from the pictures, which makes detection the first task. 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●"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Smear will cause camera to defocus and make these areas low-frequency.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title"/>
          </p:nvPr>
        </p:nvSpPr>
        <p:spPr>
          <a:xfrm>
            <a:off x="1297500" y="393750"/>
            <a:ext cx="7038900" cy="51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u="sng"/>
              <a:t>Background</a:t>
            </a:r>
            <a:endParaRPr sz="2200" u="sng"/>
          </a:p>
        </p:txBody>
      </p:sp>
      <p:sp>
        <p:nvSpPr>
          <p:cNvPr id="147" name="Google Shape;147;p15"/>
          <p:cNvSpPr txBox="1"/>
          <p:nvPr>
            <p:ph idx="1" type="body"/>
          </p:nvPr>
        </p:nvSpPr>
        <p:spPr>
          <a:xfrm>
            <a:off x="1251450" y="904050"/>
            <a:ext cx="7131000" cy="360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●"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Smear will blur some areas in the picture, the defocus blur for lens dirties so large that the artifacts are always presented as a low frequency pattern in images.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●"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Smear is almost fixed on camera, so the amount of scattered light is fixed since the integral of the outside illumination is unchanged.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●"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An intermediate cause by smear between the target scene and the camera lens affects the image irradiance in two ways: 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>
                <a:latin typeface="Montserrat"/>
                <a:ea typeface="Montserrat"/>
                <a:cs typeface="Montserrat"/>
                <a:sym typeface="Montserrat"/>
              </a:rPr>
              <a:t>Attenuation </a:t>
            </a: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- Where the scene radiance is reduced by absorption.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600">
                <a:latin typeface="Montserrat"/>
                <a:ea typeface="Montserrat"/>
                <a:cs typeface="Montserrat"/>
                <a:sym typeface="Montserrat"/>
              </a:rPr>
              <a:t>Intensification </a:t>
            </a: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- Where the intermediate layer itself will contribute some radiance to the image sensor by scattering the light from other directions.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u="sng"/>
              <a:t>Approach</a:t>
            </a:r>
            <a:endParaRPr sz="2200" u="sng"/>
          </a:p>
        </p:txBody>
      </p:sp>
      <p:sp>
        <p:nvSpPr>
          <p:cNvPr id="153" name="Google Shape;153;p1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●"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Calculated the average of images for each camera.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●"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Thresholding the images at 100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●"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Making an assumption, that central part of the image which is horizontal will contain only road patterns, we exclude that horizontal part from the mask.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●"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Include </a:t>
            </a: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everything</a:t>
            </a: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 in the mask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●"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Dilate the mask using a kernel of 5x5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7"/>
          <p:cNvSpPr txBox="1"/>
          <p:nvPr>
            <p:ph type="title"/>
          </p:nvPr>
        </p:nvSpPr>
        <p:spPr>
          <a:xfrm>
            <a:off x="1367825" y="6534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u="sng"/>
              <a:t>Results</a:t>
            </a:r>
            <a:endParaRPr sz="2200" u="sng"/>
          </a:p>
        </p:txBody>
      </p:sp>
      <p:sp>
        <p:nvSpPr>
          <p:cNvPr id="159" name="Google Shape;159;p17"/>
          <p:cNvSpPr txBox="1"/>
          <p:nvPr>
            <p:ph idx="1" type="body"/>
          </p:nvPr>
        </p:nvSpPr>
        <p:spPr>
          <a:xfrm>
            <a:off x="1052550" y="15273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600">
                <a:latin typeface="Montserrat"/>
                <a:ea typeface="Montserrat"/>
                <a:cs typeface="Montserrat"/>
                <a:sym typeface="Montserrat"/>
              </a:rPr>
              <a:t>Average of all images for the cameras </a:t>
            </a:r>
            <a:endParaRPr sz="26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Cam_0</a:t>
            </a:r>
            <a:endParaRPr/>
          </a:p>
        </p:txBody>
      </p:sp>
      <p:sp>
        <p:nvSpPr>
          <p:cNvPr id="165" name="Google Shape;165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	</a:t>
            </a:r>
            <a:r>
              <a:rPr b="1" lang="en" sz="1000">
                <a:latin typeface="Montserrat"/>
                <a:ea typeface="Montserrat"/>
                <a:cs typeface="Montserrat"/>
                <a:sym typeface="Montserrat"/>
              </a:rPr>
              <a:t>Shape of smear mask in cam_0</a:t>
            </a:r>
            <a:r>
              <a:rPr b="1" lang="en"/>
              <a:t>	</a:t>
            </a:r>
            <a:r>
              <a:rPr lang="en"/>
              <a:t>					</a:t>
            </a:r>
            <a:endParaRPr/>
          </a:p>
        </p:txBody>
      </p:sp>
      <p:pic>
        <p:nvPicPr>
          <p:cNvPr id="166" name="Google Shape;16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6800" y="1899375"/>
            <a:ext cx="2438725" cy="2438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67875" y="1899375"/>
            <a:ext cx="2586650" cy="2438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Cam_1</a:t>
            </a:r>
            <a:endParaRPr/>
          </a:p>
        </p:txBody>
      </p:sp>
      <p:sp>
        <p:nvSpPr>
          <p:cNvPr id="173" name="Google Shape;173;p19"/>
          <p:cNvSpPr txBox="1"/>
          <p:nvPr>
            <p:ph idx="1" type="body"/>
          </p:nvPr>
        </p:nvSpPr>
        <p:spPr>
          <a:xfrm>
            <a:off x="1297500" y="1867800"/>
            <a:ext cx="6034800" cy="237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4" name="Google Shape;17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9575" y="1867800"/>
            <a:ext cx="2372975" cy="2372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59225" y="1867800"/>
            <a:ext cx="2372975" cy="2372975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19"/>
          <p:cNvSpPr txBox="1"/>
          <p:nvPr/>
        </p:nvSpPr>
        <p:spPr>
          <a:xfrm>
            <a:off x="1329575" y="1529100"/>
            <a:ext cx="3000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No smear mask detected in cam_1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/>
              <a:t>Cam_2</a:t>
            </a:r>
            <a:endParaRPr sz="2800"/>
          </a:p>
        </p:txBody>
      </p:sp>
      <p:sp>
        <p:nvSpPr>
          <p:cNvPr id="182" name="Google Shape;182;p2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000"/>
              <a:t>Shape of smear mask in cam_0</a:t>
            </a:r>
            <a:endParaRPr b="1" sz="1000"/>
          </a:p>
        </p:txBody>
      </p:sp>
      <p:pic>
        <p:nvPicPr>
          <p:cNvPr id="183" name="Google Shape;18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0" y="1801950"/>
            <a:ext cx="2570175" cy="2570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17025" y="1834700"/>
            <a:ext cx="2537424" cy="2537424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0"/>
          <p:cNvSpPr txBox="1"/>
          <p:nvPr/>
        </p:nvSpPr>
        <p:spPr>
          <a:xfrm>
            <a:off x="1297500" y="1463250"/>
            <a:ext cx="3000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Shape of smear mask in cam_2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Cam_3</a:t>
            </a:r>
            <a:endParaRPr/>
          </a:p>
        </p:txBody>
      </p:sp>
      <p:sp>
        <p:nvSpPr>
          <p:cNvPr id="191" name="Google Shape;191;p2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92" name="Google Shape;19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2200" y="1567525"/>
            <a:ext cx="2681900" cy="268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26300" y="1567550"/>
            <a:ext cx="2681900" cy="2681874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1"/>
          <p:cNvSpPr txBox="1"/>
          <p:nvPr/>
        </p:nvSpPr>
        <p:spPr>
          <a:xfrm>
            <a:off x="1297500" y="1228850"/>
            <a:ext cx="3000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Shape of smear mask in cam_3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